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343" r:id="rId3"/>
    <p:sldId id="363" r:id="rId4"/>
    <p:sldId id="361" r:id="rId5"/>
    <p:sldId id="362" r:id="rId6"/>
    <p:sldId id="365" r:id="rId7"/>
    <p:sldId id="364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5759">
          <p15:clr>
            <a:srgbClr val="A4A3A4"/>
          </p15:clr>
        </p15:guide>
        <p15:guide id="5">
          <p15:clr>
            <a:srgbClr val="A4A3A4"/>
          </p15:clr>
        </p15:guide>
        <p15:guide id="6" pos="2873">
          <p15:clr>
            <a:srgbClr val="A4A3A4"/>
          </p15:clr>
        </p15:guide>
        <p15:guide id="7" orient="horz" pos="1840">
          <p15:clr>
            <a:srgbClr val="A4A3A4"/>
          </p15:clr>
        </p15:guide>
        <p15:guide id="8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tuborgh" initials="tt" lastIdx="1" clrIdx="0">
    <p:extLst/>
  </p:cmAuthor>
  <p:cmAuthor id="2" name="Rasmus Christensen" initials="RC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E20"/>
    <a:srgbClr val="EDA029"/>
    <a:srgbClr val="0A2A31"/>
    <a:srgbClr val="00474F"/>
    <a:srgbClr val="0CC0DD"/>
    <a:srgbClr val="408934"/>
    <a:srgbClr val="F15B5D"/>
    <a:srgbClr val="00A9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5" d="100"/>
          <a:sy n="85" d="100"/>
        </p:scale>
        <p:origin x="1554" y="84"/>
      </p:cViewPr>
      <p:guideLst>
        <p:guide orient="horz"/>
        <p:guide orient="horz" pos="2160"/>
        <p:guide orient="horz" pos="4319"/>
        <p:guide pos="5759"/>
        <p:guide/>
        <p:guide pos="2873"/>
        <p:guide orient="horz" pos="184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528B9-AEA7-CB4F-AB05-2297C3F0EE29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AB172-630B-3B49-9F2E-9A002D478176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5749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AB172-630B-3B49-9F2E-9A002D478176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5572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AB172-630B-3B49-9F2E-9A002D478176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71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1"/>
            <a:ext cx="7983477" cy="6858000"/>
          </a:xfrm>
          <a:prstGeom prst="rect">
            <a:avLst/>
          </a:prstGeom>
          <a:solidFill>
            <a:srgbClr val="0A2A3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Parallellogram 6"/>
          <p:cNvSpPr/>
          <p:nvPr userDrawn="1"/>
        </p:nvSpPr>
        <p:spPr>
          <a:xfrm>
            <a:off x="2885146" y="0"/>
            <a:ext cx="6041544" cy="6856413"/>
          </a:xfrm>
          <a:prstGeom prst="parallelogram">
            <a:avLst>
              <a:gd name="adj" fmla="val 196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 userDrawn="1"/>
        </p:nvSpPr>
        <p:spPr>
          <a:xfrm>
            <a:off x="5536028" y="0"/>
            <a:ext cx="3607972" cy="685800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7802" y="262840"/>
            <a:ext cx="3615265" cy="3174626"/>
          </a:xfrm>
          <a:noFill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937000" y="3886200"/>
            <a:ext cx="4521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A2A3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2953-2281-C94B-8BCA-E9F00CE3EE2B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91932" y="6474118"/>
            <a:ext cx="3723029" cy="247357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15D-3C5B-0547-A339-E7BB48A7EE5B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9" name="Billede 8" descr="beof_logo_hvi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11" y="6332942"/>
            <a:ext cx="2423736" cy="37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06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logram 7"/>
          <p:cNvSpPr/>
          <p:nvPr userDrawn="1"/>
        </p:nvSpPr>
        <p:spPr>
          <a:xfrm>
            <a:off x="2885146" y="0"/>
            <a:ext cx="6041544" cy="6856413"/>
          </a:xfrm>
          <a:prstGeom prst="parallelogram">
            <a:avLst>
              <a:gd name="adj" fmla="val 19694"/>
            </a:avLst>
          </a:prstGeom>
          <a:solidFill>
            <a:srgbClr val="00A94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 userDrawn="1"/>
        </p:nvSpPr>
        <p:spPr>
          <a:xfrm>
            <a:off x="5536027" y="0"/>
            <a:ext cx="3607973" cy="6858002"/>
          </a:xfrm>
          <a:prstGeom prst="rect">
            <a:avLst/>
          </a:prstGeom>
          <a:solidFill>
            <a:srgbClr val="00A94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7802" y="262840"/>
            <a:ext cx="3615265" cy="3174626"/>
          </a:xfrm>
          <a:noFill/>
        </p:spPr>
        <p:txBody>
          <a:bodyPr/>
          <a:lstStyle>
            <a:lvl1pPr>
              <a:defRPr>
                <a:solidFill>
                  <a:srgbClr val="0A2A31"/>
                </a:solidFill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937000" y="3886200"/>
            <a:ext cx="4521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A2A3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A2A31"/>
                </a:solidFill>
              </a:defRPr>
            </a:lvl1pPr>
          </a:lstStyle>
          <a:p>
            <a:fld id="{0B732953-2281-C94B-8BCA-E9F00CE3EE2B}" type="datetimeFigureOut">
              <a:rPr lang="da-DK" smtClean="0"/>
              <a:pPr/>
              <a:t>14-05-2019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91932" y="6474118"/>
            <a:ext cx="3723029" cy="247357"/>
          </a:xfrm>
        </p:spPr>
        <p:txBody>
          <a:bodyPr/>
          <a:lstStyle>
            <a:lvl1pPr>
              <a:defRPr>
                <a:solidFill>
                  <a:srgbClr val="0A2A3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D3B15D-3C5B-0547-A339-E7BB48A7EE5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7068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logram 7"/>
          <p:cNvSpPr/>
          <p:nvPr userDrawn="1"/>
        </p:nvSpPr>
        <p:spPr>
          <a:xfrm>
            <a:off x="2885146" y="0"/>
            <a:ext cx="6041544" cy="6856413"/>
          </a:xfrm>
          <a:prstGeom prst="parallelogram">
            <a:avLst>
              <a:gd name="adj" fmla="val 19694"/>
            </a:avLst>
          </a:prstGeom>
          <a:solidFill>
            <a:srgbClr val="EDA02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 userDrawn="1"/>
        </p:nvSpPr>
        <p:spPr>
          <a:xfrm>
            <a:off x="5536027" y="0"/>
            <a:ext cx="3607973" cy="6858002"/>
          </a:xfrm>
          <a:prstGeom prst="rect">
            <a:avLst/>
          </a:prstGeom>
          <a:solidFill>
            <a:srgbClr val="EDA02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7802" y="262840"/>
            <a:ext cx="3615265" cy="3174626"/>
          </a:xfrm>
          <a:noFill/>
        </p:spPr>
        <p:txBody>
          <a:bodyPr/>
          <a:lstStyle>
            <a:lvl1pPr>
              <a:defRPr>
                <a:solidFill>
                  <a:srgbClr val="0A2A31"/>
                </a:solidFill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937000" y="3886200"/>
            <a:ext cx="4521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A2A3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A2A31"/>
                </a:solidFill>
              </a:defRPr>
            </a:lvl1pPr>
          </a:lstStyle>
          <a:p>
            <a:fld id="{0B732953-2281-C94B-8BCA-E9F00CE3EE2B}" type="datetimeFigureOut">
              <a:rPr lang="da-DK" smtClean="0"/>
              <a:pPr/>
              <a:t>14-05-2019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91932" y="6474118"/>
            <a:ext cx="3723029" cy="247357"/>
          </a:xfrm>
        </p:spPr>
        <p:txBody>
          <a:bodyPr/>
          <a:lstStyle>
            <a:lvl1pPr>
              <a:defRPr>
                <a:solidFill>
                  <a:srgbClr val="0A2A3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D3B15D-3C5B-0547-A339-E7BB48A7EE5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28756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allellogram 8"/>
          <p:cNvSpPr/>
          <p:nvPr userDrawn="1"/>
        </p:nvSpPr>
        <p:spPr>
          <a:xfrm>
            <a:off x="2885146" y="0"/>
            <a:ext cx="6041544" cy="6856413"/>
          </a:xfrm>
          <a:prstGeom prst="parallelogram">
            <a:avLst>
              <a:gd name="adj" fmla="val 19694"/>
            </a:avLst>
          </a:prstGeom>
          <a:solidFill>
            <a:srgbClr val="0A2A3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 userDrawn="1"/>
        </p:nvSpPr>
        <p:spPr>
          <a:xfrm>
            <a:off x="5536027" y="0"/>
            <a:ext cx="3607973" cy="6858002"/>
          </a:xfrm>
          <a:prstGeom prst="rect">
            <a:avLst/>
          </a:prstGeom>
          <a:solidFill>
            <a:srgbClr val="0A2A3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70867" y="3454400"/>
            <a:ext cx="4523846" cy="2314575"/>
          </a:xfrm>
        </p:spPr>
        <p:txBody>
          <a:bodyPr anchor="t"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24379" y="332846"/>
            <a:ext cx="3519487" cy="3121554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0A2A3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732953-2281-C94B-8BCA-E9F00CE3EE2B}" type="datetimeFigureOut">
              <a:rPr lang="da-DK" smtClean="0"/>
              <a:pPr/>
              <a:t>14-05-2019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66532" y="6474118"/>
            <a:ext cx="3748429" cy="24735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D3B15D-3C5B-0547-A339-E7BB48A7EE5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5868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970867" cy="639762"/>
          </a:xfrm>
          <a:solidFill>
            <a:srgbClr val="0A2A31"/>
          </a:solidFill>
        </p:spPr>
        <p:txBody>
          <a:bodyPr anchor="ctr">
            <a:norm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9708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  <a:solidFill>
            <a:srgbClr val="0A2A31"/>
          </a:solidFill>
        </p:spPr>
        <p:txBody>
          <a:bodyPr anchor="ctr">
            <a:norm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2953-2281-C94B-8BCA-E9F00CE3EE2B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15D-3C5B-0547-A339-E7BB48A7EE5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5348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2953-2281-C94B-8BCA-E9F00CE3EE2B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15D-3C5B-0547-A339-E7BB48A7EE5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552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2953-2281-C94B-8BCA-E9F00CE3EE2B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15D-3C5B-0547-A339-E7BB48A7EE5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3531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23332"/>
            <a:ext cx="2827867" cy="1011767"/>
          </a:xfrm>
          <a:solidFill>
            <a:srgbClr val="0A2A31"/>
          </a:solidFill>
        </p:spPr>
        <p:txBody>
          <a:bodyPr anchor="b">
            <a:normAutofit/>
          </a:bodyPr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64467" y="423332"/>
            <a:ext cx="5122333" cy="57028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282786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2953-2281-C94B-8BCA-E9F00CE3EE2B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15D-3C5B-0547-A339-E7BB48A7EE5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593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431800" y="380999"/>
            <a:ext cx="8255000" cy="56388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768600" y="6341532"/>
            <a:ext cx="5324354" cy="379413"/>
          </a:xfrm>
        </p:spPr>
        <p:txBody>
          <a:bodyPr anchor="b">
            <a:normAutofit/>
          </a:bodyPr>
          <a:lstStyle>
            <a:lvl1pPr marL="0" indent="0">
              <a:buNone/>
              <a:defRPr sz="1200">
                <a:solidFill>
                  <a:srgbClr val="0A2A3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15D-3C5B-0547-A339-E7BB48A7EE5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30841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2953-2281-C94B-8BCA-E9F00CE3EE2B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15D-3C5B-0547-A339-E7BB48A7EE5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0397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2953-2281-C94B-8BCA-E9F00CE3EE2B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15D-3C5B-0547-A339-E7BB48A7EE5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845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-1587"/>
            <a:ext cx="798347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Parallellogram 8"/>
          <p:cNvSpPr/>
          <p:nvPr userDrawn="1"/>
        </p:nvSpPr>
        <p:spPr>
          <a:xfrm>
            <a:off x="2885146" y="0"/>
            <a:ext cx="6041544" cy="6856413"/>
          </a:xfrm>
          <a:prstGeom prst="parallelogram">
            <a:avLst>
              <a:gd name="adj" fmla="val 19694"/>
            </a:avLst>
          </a:prstGeom>
          <a:solidFill>
            <a:srgbClr val="0A2A3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 userDrawn="1"/>
        </p:nvSpPr>
        <p:spPr>
          <a:xfrm>
            <a:off x="5536028" y="0"/>
            <a:ext cx="3607972" cy="6858002"/>
          </a:xfrm>
          <a:prstGeom prst="rect">
            <a:avLst/>
          </a:prstGeom>
          <a:solidFill>
            <a:srgbClr val="0A2A3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7802" y="262840"/>
            <a:ext cx="3615265" cy="3174626"/>
          </a:xfrm>
          <a:noFill/>
        </p:spPr>
        <p:txBody>
          <a:bodyPr/>
          <a:lstStyle>
            <a:lvl1pPr>
              <a:defRPr>
                <a:solidFill>
                  <a:srgbClr val="0A2A31"/>
                </a:solidFill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937000" y="3886200"/>
            <a:ext cx="4521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732953-2281-C94B-8BCA-E9F00CE3EE2B}" type="datetimeFigureOut">
              <a:rPr lang="da-DK" smtClean="0"/>
              <a:pPr/>
              <a:t>14-05-2019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91932" y="6474118"/>
            <a:ext cx="3723029" cy="24735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D3B15D-3C5B-0547-A339-E7BB48A7EE5B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1" name="Billede 6" descr="beof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10" y="6328122"/>
            <a:ext cx="2423736" cy="37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97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2953-2281-C94B-8BCA-E9F00CE3EE2B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15D-3C5B-0547-A339-E7BB48A7EE5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804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" y="0"/>
            <a:ext cx="9143999" cy="6856413"/>
          </a:xfrm>
          <a:prstGeom prst="rect">
            <a:avLst/>
          </a:prstGeom>
          <a:solidFill>
            <a:srgbClr val="0A2A3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8" name="Billede 7" descr="beof_logo_hvi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11" y="6332942"/>
            <a:ext cx="2423736" cy="3712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3pPr>
              <a:defRPr>
                <a:solidFill>
                  <a:srgbClr val="FFFFFF"/>
                </a:solidFill>
              </a:defRPr>
            </a:lvl3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732953-2281-C94B-8BCA-E9F00CE3EE2B}" type="datetimeFigureOut">
              <a:rPr lang="da-DK" smtClean="0"/>
              <a:pPr/>
              <a:t>14-05-2019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D3B15D-3C5B-0547-A339-E7BB48A7EE5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5596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490134"/>
            <a:ext cx="3970867" cy="46360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32866" y="1490134"/>
            <a:ext cx="3953933" cy="46360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2953-2281-C94B-8BCA-E9F00CE3EE2B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3B15D-3C5B-0547-A339-E7BB48A7EE5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671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1"/>
            <a:ext cx="9143999" cy="6858000"/>
          </a:xfrm>
          <a:prstGeom prst="rect">
            <a:avLst/>
          </a:prstGeom>
          <a:solidFill>
            <a:srgbClr val="0A2A3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Billede 8" descr="beof_logo_hvi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11" y="6332942"/>
            <a:ext cx="2423736" cy="3712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456268"/>
            <a:ext cx="3970867" cy="4669896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/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/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32866" y="1456268"/>
            <a:ext cx="3953933" cy="4669896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/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/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732953-2281-C94B-8BCA-E9F00CE3EE2B}" type="datetimeFigureOut">
              <a:rPr lang="da-DK" smtClean="0"/>
              <a:pPr/>
              <a:t>14-05-2019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D3B15D-3C5B-0547-A339-E7BB48A7EE5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445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dias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0A2A3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59507" y="3886200"/>
            <a:ext cx="7041908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pic>
        <p:nvPicPr>
          <p:cNvPr id="11" name="Billede 10" descr="beof_logo_bi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07" y="1600850"/>
            <a:ext cx="7041908" cy="108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44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allellogram 8"/>
          <p:cNvSpPr/>
          <p:nvPr userDrawn="1"/>
        </p:nvSpPr>
        <p:spPr>
          <a:xfrm>
            <a:off x="2885146" y="0"/>
            <a:ext cx="6041544" cy="6856413"/>
          </a:xfrm>
          <a:prstGeom prst="parallelogram">
            <a:avLst>
              <a:gd name="adj" fmla="val 19694"/>
            </a:avLst>
          </a:prstGeom>
          <a:solidFill>
            <a:srgbClr val="0CC0D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 userDrawn="1"/>
        </p:nvSpPr>
        <p:spPr>
          <a:xfrm>
            <a:off x="5536027" y="0"/>
            <a:ext cx="3607973" cy="6858002"/>
          </a:xfrm>
          <a:prstGeom prst="rect">
            <a:avLst/>
          </a:prstGeom>
          <a:solidFill>
            <a:srgbClr val="0CC0D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7802" y="262840"/>
            <a:ext cx="3615265" cy="3174626"/>
          </a:xfrm>
          <a:noFill/>
        </p:spPr>
        <p:txBody>
          <a:bodyPr/>
          <a:lstStyle>
            <a:lvl1pPr>
              <a:defRPr>
                <a:solidFill>
                  <a:srgbClr val="0A2A31"/>
                </a:solidFill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937000" y="3886200"/>
            <a:ext cx="4521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A2A3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A2A31"/>
                </a:solidFill>
              </a:defRPr>
            </a:lvl1pPr>
          </a:lstStyle>
          <a:p>
            <a:fld id="{0B732953-2281-C94B-8BCA-E9F00CE3EE2B}" type="datetimeFigureOut">
              <a:rPr lang="da-DK" smtClean="0"/>
              <a:pPr/>
              <a:t>14-05-2019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91932" y="6474118"/>
            <a:ext cx="3723029" cy="247357"/>
          </a:xfrm>
        </p:spPr>
        <p:txBody>
          <a:bodyPr/>
          <a:lstStyle>
            <a:lvl1pPr>
              <a:defRPr>
                <a:solidFill>
                  <a:srgbClr val="0A2A3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D3B15D-3C5B-0547-A339-E7BB48A7EE5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049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logram 10"/>
          <p:cNvSpPr/>
          <p:nvPr userDrawn="1"/>
        </p:nvSpPr>
        <p:spPr>
          <a:xfrm>
            <a:off x="2885146" y="0"/>
            <a:ext cx="6041544" cy="6856413"/>
          </a:xfrm>
          <a:prstGeom prst="parallelogram">
            <a:avLst>
              <a:gd name="adj" fmla="val 19694"/>
            </a:avLst>
          </a:prstGeom>
          <a:solidFill>
            <a:srgbClr val="B50E2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 userDrawn="1"/>
        </p:nvSpPr>
        <p:spPr>
          <a:xfrm>
            <a:off x="5536027" y="0"/>
            <a:ext cx="3607973" cy="6858002"/>
          </a:xfrm>
          <a:prstGeom prst="rect">
            <a:avLst/>
          </a:prstGeom>
          <a:solidFill>
            <a:srgbClr val="B50E2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7802" y="262840"/>
            <a:ext cx="3615265" cy="3174626"/>
          </a:xfrm>
          <a:noFill/>
        </p:spPr>
        <p:txBody>
          <a:bodyPr/>
          <a:lstStyle>
            <a:lvl1pPr>
              <a:defRPr>
                <a:solidFill>
                  <a:srgbClr val="0A2A31"/>
                </a:solidFill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937000" y="3886200"/>
            <a:ext cx="4521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A2A3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A2A31"/>
                </a:solidFill>
              </a:defRPr>
            </a:lvl1pPr>
          </a:lstStyle>
          <a:p>
            <a:fld id="{0B732953-2281-C94B-8BCA-E9F00CE3EE2B}" type="datetimeFigureOut">
              <a:rPr lang="da-DK" smtClean="0"/>
              <a:pPr/>
              <a:t>14-05-2019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91932" y="6474118"/>
            <a:ext cx="3723029" cy="247357"/>
          </a:xfrm>
        </p:spPr>
        <p:txBody>
          <a:bodyPr/>
          <a:lstStyle>
            <a:lvl1pPr>
              <a:defRPr>
                <a:solidFill>
                  <a:srgbClr val="0A2A3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D3B15D-3C5B-0547-A339-E7BB48A7EE5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4170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" y="287867"/>
            <a:ext cx="9142412" cy="894810"/>
          </a:xfrm>
          <a:prstGeom prst="rect">
            <a:avLst/>
          </a:prstGeom>
          <a:solidFill>
            <a:srgbClr val="0A2A3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15533"/>
            <a:ext cx="8229600" cy="4510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039470" y="6474118"/>
            <a:ext cx="1053484" cy="254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A2A31"/>
                </a:solidFill>
                <a:latin typeface="Arial"/>
                <a:cs typeface="Arial"/>
              </a:defRPr>
            </a:lvl1pPr>
          </a:lstStyle>
          <a:p>
            <a:fld id="{0B732953-2281-C94B-8BCA-E9F00CE3EE2B}" type="datetimeFigureOut">
              <a:rPr lang="da-DK" smtClean="0"/>
              <a:pPr/>
              <a:t>14-05-2019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747454" y="6474118"/>
            <a:ext cx="4167508" cy="247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0A2A31"/>
                </a:solidFill>
                <a:latin typeface="Arial"/>
                <a:cs typeface="Arial"/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092954" y="6474118"/>
            <a:ext cx="593846" cy="247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A2A31"/>
                </a:solidFill>
                <a:latin typeface="Arial"/>
                <a:cs typeface="Arial"/>
              </a:defRPr>
            </a:lvl1pPr>
          </a:lstStyle>
          <a:p>
            <a:fld id="{6FD3B15D-3C5B-0547-A339-E7BB48A7EE5B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Billede 6" descr="beof_logo.png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10" y="6328122"/>
            <a:ext cx="2423736" cy="37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6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60" r:id="rId4"/>
    <p:sldLayoutId id="2147483652" r:id="rId5"/>
    <p:sldLayoutId id="2147483661" r:id="rId6"/>
    <p:sldLayoutId id="2147483667" r:id="rId7"/>
    <p:sldLayoutId id="2147483663" r:id="rId8"/>
    <p:sldLayoutId id="2147483664" r:id="rId9"/>
    <p:sldLayoutId id="2147483665" r:id="rId10"/>
    <p:sldLayoutId id="2147483666" r:id="rId11"/>
    <p:sldLayoutId id="2147483651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94F"/>
        </a:buClr>
        <a:buFont typeface="Wingdings" charset="2"/>
        <a:buChar char="§"/>
        <a:defRPr sz="2800" kern="1200">
          <a:solidFill>
            <a:srgbClr val="0A2A3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B50E20"/>
        </a:buClr>
        <a:buFont typeface="Wingdings" charset="2"/>
        <a:buChar char="§"/>
        <a:defRPr sz="2400" kern="1200">
          <a:solidFill>
            <a:srgbClr val="00474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94F"/>
        </a:buClr>
        <a:buFont typeface="Wingdings" charset="2"/>
        <a:buChar char="§"/>
        <a:defRPr sz="2200" kern="1200">
          <a:solidFill>
            <a:srgbClr val="0A2A3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B50E20"/>
        </a:buClr>
        <a:buFont typeface="Wingdings" charset="2"/>
        <a:buChar char="§"/>
        <a:defRPr sz="2000" kern="1200">
          <a:solidFill>
            <a:srgbClr val="00474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A94F"/>
        </a:buClr>
        <a:buFont typeface="Wingdings" charset="2"/>
        <a:buChar char="§"/>
        <a:defRPr sz="1800" kern="1200">
          <a:solidFill>
            <a:srgbClr val="0A2A3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151" y="789121"/>
            <a:ext cx="3759198" cy="2336744"/>
          </a:xfrm>
        </p:spPr>
        <p:txBody>
          <a:bodyPr>
            <a:normAutofit fontScale="90000"/>
          </a:bodyPr>
          <a:lstStyle/>
          <a:p>
            <a:r>
              <a:rPr lang="da-DK" dirty="0"/>
              <a:t>STEP-</a:t>
            </a:r>
            <a:r>
              <a:rPr lang="da-DK" dirty="0" err="1"/>
              <a:t>project</a:t>
            </a:r>
            <a:br>
              <a:rPr lang="da-DK" dirty="0"/>
            </a:br>
            <a:r>
              <a:rPr lang="da-DK" sz="2000" dirty="0" err="1"/>
              <a:t>presentation</a:t>
            </a:r>
            <a:r>
              <a:rPr lang="da-DK" sz="2000" dirty="0"/>
              <a:t> for ERB- watercore </a:t>
            </a:r>
            <a:r>
              <a:rPr lang="da-DK" sz="2000" dirty="0" err="1"/>
              <a:t>group</a:t>
            </a:r>
            <a:r>
              <a:rPr lang="da-DK" sz="2000" dirty="0"/>
              <a:t> 14.05.2019</a:t>
            </a:r>
            <a:br>
              <a:rPr lang="da-DK" sz="2000" dirty="0"/>
            </a:br>
            <a:r>
              <a:rPr lang="da-DK" sz="2000" dirty="0"/>
              <a:t>In Kalmar</a:t>
            </a:r>
            <a:br>
              <a:rPr lang="da-DK" sz="2000" dirty="0"/>
            </a:br>
            <a:br>
              <a:rPr lang="da-DK" sz="2000" dirty="0"/>
            </a:br>
            <a:r>
              <a:rPr lang="da-DK" sz="2000" dirty="0"/>
              <a:t>by</a:t>
            </a:r>
            <a:br>
              <a:rPr lang="da-DK" sz="2000" dirty="0"/>
            </a:br>
            <a:r>
              <a:rPr lang="da-DK" sz="2000" dirty="0"/>
              <a:t>Torben Jørgensen</a:t>
            </a:r>
            <a:br>
              <a:rPr lang="da-DK" sz="2000" dirty="0"/>
            </a:br>
            <a:r>
              <a:rPr lang="da-DK" sz="2000" dirty="0"/>
              <a:t>BEOF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069016" y="1434316"/>
            <a:ext cx="4521200" cy="1752600"/>
          </a:xfrm>
        </p:spPr>
        <p:txBody>
          <a:bodyPr/>
          <a:lstStyle/>
          <a:p>
            <a:r>
              <a:rPr lang="da-DK" dirty="0"/>
              <a:t>STEP :</a:t>
            </a:r>
          </a:p>
        </p:txBody>
      </p:sp>
      <p:pic>
        <p:nvPicPr>
          <p:cNvPr id="5" name="Billede 4" descr="Et billede, der indeholder tekst, kort&#10;&#10;Automatisk genereret beskrivelse">
            <a:extLst>
              <a:ext uri="{FF2B5EF4-FFF2-40B4-BE49-F238E27FC236}">
                <a16:creationId xmlns:a16="http://schemas.microsoft.com/office/drawing/2014/main" id="{F5CCD07F-DCC4-4150-8000-DA3F5C2C9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9016" y="5223871"/>
            <a:ext cx="4412357" cy="1361361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4AFD89A4-F250-445D-A396-A530BF6B62E5}"/>
              </a:ext>
            </a:extLst>
          </p:cNvPr>
          <p:cNvSpPr/>
          <p:nvPr/>
        </p:nvSpPr>
        <p:spPr>
          <a:xfrm>
            <a:off x="4345709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/>
              <a:t>S</a:t>
            </a:r>
            <a:r>
              <a:rPr lang="en-US" sz="2000" dirty="0"/>
              <a:t>ludge </a:t>
            </a:r>
            <a:r>
              <a:rPr lang="en-US" sz="2000" b="1" dirty="0"/>
              <a:t>T</a:t>
            </a:r>
            <a:r>
              <a:rPr lang="en-US" sz="2000" dirty="0"/>
              <a:t>echnological </a:t>
            </a:r>
            <a:r>
              <a:rPr lang="en-US" sz="2000" b="1" dirty="0"/>
              <a:t>E</a:t>
            </a:r>
            <a:r>
              <a:rPr lang="en-US" sz="2000" dirty="0"/>
              <a:t>cological </a:t>
            </a:r>
            <a:r>
              <a:rPr lang="en-US" sz="2000" b="1" dirty="0"/>
              <a:t>P</a:t>
            </a:r>
            <a:r>
              <a:rPr lang="en-US" sz="2000" dirty="0"/>
              <a:t>rogress - increasing the quality and reuse of sewage sludge</a:t>
            </a:r>
          </a:p>
          <a:p>
            <a:endParaRPr lang="en-US" sz="2000" dirty="0"/>
          </a:p>
          <a:p>
            <a:r>
              <a:rPr lang="en-US" dirty="0"/>
              <a:t>     Project-partners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Electrical Engineering Faculty, West Pomeranian University of Technology, Szczecin (lead);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Goleniow</a:t>
            </a:r>
            <a:r>
              <a:rPr lang="en-US" sz="1600" dirty="0"/>
              <a:t> Water and Sewage </a:t>
            </a:r>
            <a:r>
              <a:rPr lang="en-US" sz="1600" dirty="0" err="1"/>
              <a:t>Compagny</a:t>
            </a:r>
            <a:r>
              <a:rPr lang="en-US" sz="16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err="1"/>
              <a:t>Mittskåne</a:t>
            </a:r>
            <a:r>
              <a:rPr lang="en-US" sz="1600" dirty="0"/>
              <a:t> </a:t>
            </a:r>
            <a:r>
              <a:rPr lang="en-US" sz="1600" dirty="0" err="1"/>
              <a:t>Vatten</a:t>
            </a:r>
            <a:r>
              <a:rPr lang="en-US" sz="1600" dirty="0"/>
              <a:t>, </a:t>
            </a:r>
            <a:r>
              <a:rPr lang="en-US" sz="1600" dirty="0" err="1"/>
              <a:t>Höörs</a:t>
            </a:r>
            <a:r>
              <a:rPr lang="en-US" sz="1600" dirty="0"/>
              <a:t> </a:t>
            </a:r>
            <a:r>
              <a:rPr lang="en-US" sz="1600" dirty="0" err="1"/>
              <a:t>Kommun</a:t>
            </a:r>
            <a:r>
              <a:rPr lang="en-US" sz="1600" dirty="0"/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Klaipeda University, Ecology Department;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err="1"/>
              <a:t>Bornholms</a:t>
            </a:r>
            <a:r>
              <a:rPr lang="en-US" sz="1600" dirty="0"/>
              <a:t> </a:t>
            </a:r>
            <a:r>
              <a:rPr lang="en-US" sz="1600" dirty="0" err="1"/>
              <a:t>Energi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Forsyning</a:t>
            </a:r>
            <a:r>
              <a:rPr lang="en-US" sz="1600" dirty="0"/>
              <a:t> (BEOF)</a:t>
            </a:r>
            <a:endParaRPr lang="da-DK" sz="1600" dirty="0"/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1854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6928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4956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3676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595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2068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6027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737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0090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Platshållare för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7077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4546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STEP-</a:t>
            </a:r>
            <a:r>
              <a:rPr lang="da-DK" dirty="0" err="1"/>
              <a:t>project</a:t>
            </a:r>
            <a:r>
              <a:rPr lang="da-DK" dirty="0"/>
              <a:t> </a:t>
            </a:r>
            <a:r>
              <a:rPr lang="da-DK" dirty="0" err="1"/>
              <a:t>focus</a:t>
            </a:r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445E6BE4-4523-4F9D-9905-7DFC7B3FF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57" y="1278466"/>
            <a:ext cx="8997243" cy="48061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>
                <a:highlight>
                  <a:srgbClr val="FFFF00"/>
                </a:highlight>
              </a:rPr>
              <a:t>Waste Water Treatment plants (WWTP) - small and medium size</a:t>
            </a:r>
            <a:endParaRPr lang="da-DK" sz="9600" dirty="0"/>
          </a:p>
          <a:p>
            <a:pPr marL="0" indent="0">
              <a:buNone/>
            </a:pPr>
            <a:r>
              <a:rPr lang="en-US" sz="7200" dirty="0"/>
              <a:t> </a:t>
            </a:r>
            <a:endParaRPr lang="da-DK" sz="7200" dirty="0"/>
          </a:p>
          <a:p>
            <a:pPr lvl="0"/>
            <a:r>
              <a:rPr lang="en-US" sz="8000" dirty="0"/>
              <a:t>Reuse of nutrients in sludge, and reduce pollution in the outflowing water from WWTP</a:t>
            </a:r>
            <a:endParaRPr lang="da-DK" sz="8000" dirty="0"/>
          </a:p>
          <a:p>
            <a:pPr marL="0" indent="0">
              <a:buNone/>
            </a:pPr>
            <a:r>
              <a:rPr lang="en-US" sz="8000" dirty="0"/>
              <a:t> </a:t>
            </a:r>
            <a:endParaRPr lang="da-DK" sz="8000" dirty="0"/>
          </a:p>
          <a:p>
            <a:pPr lvl="0"/>
            <a:r>
              <a:rPr lang="en-US" sz="8000" dirty="0"/>
              <a:t>Improve the situation regarding heavy metal pollution in sludge, and incoming water</a:t>
            </a:r>
            <a:endParaRPr lang="da-DK" sz="8000" dirty="0"/>
          </a:p>
          <a:p>
            <a:pPr marL="0" indent="0">
              <a:buNone/>
            </a:pPr>
            <a:r>
              <a:rPr lang="en-US" sz="8000" dirty="0"/>
              <a:t> </a:t>
            </a:r>
            <a:endParaRPr lang="da-DK" sz="8000" dirty="0"/>
          </a:p>
          <a:p>
            <a:pPr lvl="0"/>
            <a:r>
              <a:rPr lang="en-US" sz="8000" dirty="0"/>
              <a:t>Transfer projections of the use of sewage sludge to planning agencies and political authorities in the Baltic Sea area</a:t>
            </a:r>
            <a:endParaRPr lang="da-DK" sz="8000" dirty="0"/>
          </a:p>
          <a:p>
            <a:endParaRPr lang="da-DK" sz="8000" dirty="0"/>
          </a:p>
          <a:p>
            <a:pPr lvl="0"/>
            <a:r>
              <a:rPr lang="en-US" sz="8000" dirty="0"/>
              <a:t>Educate the society and increase public awareness of the challenges that waste water treatment plants are facing</a:t>
            </a:r>
            <a:endParaRPr lang="da-DK" sz="8000" dirty="0"/>
          </a:p>
          <a:p>
            <a:pPr marL="0" indent="0">
              <a:buNone/>
            </a:pPr>
            <a:r>
              <a:rPr lang="en-US" sz="8000" dirty="0"/>
              <a:t> </a:t>
            </a:r>
            <a:endParaRPr lang="da-DK" sz="8000" dirty="0"/>
          </a:p>
          <a:p>
            <a:pPr lvl="0"/>
            <a:r>
              <a:rPr lang="en-US" sz="8000" dirty="0"/>
              <a:t>Exchange the good practices of the use of different sludge handling technologies, between different countries and municipalities</a:t>
            </a:r>
            <a:endParaRPr lang="da-DK" sz="8000" dirty="0"/>
          </a:p>
          <a:p>
            <a:endParaRPr lang="da-DK" sz="7200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6" name="Billede 5" descr="Et billede, der indeholder tekst, kort&#10;&#10;Automatisk genereret beskrivelse">
            <a:extLst>
              <a:ext uri="{FF2B5EF4-FFF2-40B4-BE49-F238E27FC236}">
                <a16:creationId xmlns:a16="http://schemas.microsoft.com/office/drawing/2014/main" id="{A31473B3-9156-4732-A34E-A4DCFB931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5739" y="5943601"/>
            <a:ext cx="2621061" cy="80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857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odrät rubrik 3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tshållare för lodrät text 4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804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STEP-</a:t>
            </a:r>
            <a:r>
              <a:rPr lang="da-DK" dirty="0" err="1"/>
              <a:t>project</a:t>
            </a:r>
            <a:r>
              <a:rPr lang="da-DK" dirty="0"/>
              <a:t> </a:t>
            </a:r>
            <a:r>
              <a:rPr lang="da-DK" dirty="0" err="1"/>
              <a:t>deliverables</a:t>
            </a:r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445E6BE4-4523-4F9D-9905-7DFC7B3FF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85" y="1784838"/>
            <a:ext cx="8326315" cy="4633547"/>
          </a:xfrm>
        </p:spPr>
        <p:txBody>
          <a:bodyPr>
            <a:normAutofit/>
          </a:bodyPr>
          <a:lstStyle/>
          <a:p>
            <a:pPr lvl="0"/>
            <a:r>
              <a:rPr lang="en-US" sz="1800" dirty="0"/>
              <a:t>Deliverable 3.1 - </a:t>
            </a:r>
            <a:r>
              <a:rPr lang="en-US" sz="1800" b="1" dirty="0"/>
              <a:t>Waste water quality and its influence on sludge quality </a:t>
            </a:r>
          </a:p>
          <a:p>
            <a:pPr marL="0" lvl="0" indent="0">
              <a:buNone/>
            </a:pPr>
            <a:r>
              <a:rPr lang="en-US" sz="1800" dirty="0"/>
              <a:t> </a:t>
            </a:r>
            <a:endParaRPr lang="da-DK" sz="1800" dirty="0"/>
          </a:p>
          <a:p>
            <a:pPr lvl="0"/>
            <a:r>
              <a:rPr lang="en-US" sz="1800" dirty="0"/>
              <a:t>Deliverable 3.2 </a:t>
            </a:r>
            <a:r>
              <a:rPr lang="en-US" sz="1800" b="1" dirty="0"/>
              <a:t>- National sludge handling rules comparison</a:t>
            </a:r>
            <a:r>
              <a:rPr lang="en-US" sz="1800" dirty="0"/>
              <a:t> </a:t>
            </a:r>
          </a:p>
          <a:p>
            <a:pPr lvl="0"/>
            <a:endParaRPr lang="da-DK" sz="1800" dirty="0"/>
          </a:p>
          <a:p>
            <a:pPr lvl="0"/>
            <a:r>
              <a:rPr lang="en-US" sz="1800" dirty="0"/>
              <a:t>Deliverable 4.1-  </a:t>
            </a:r>
            <a:r>
              <a:rPr lang="en-US" sz="1800" b="1" dirty="0"/>
              <a:t>Plan for sludge treatment of WWTP of different capacity </a:t>
            </a:r>
          </a:p>
          <a:p>
            <a:pPr lvl="0"/>
            <a:endParaRPr lang="da-DK" sz="1800" dirty="0"/>
          </a:p>
          <a:p>
            <a:pPr lvl="0"/>
            <a:r>
              <a:rPr lang="en-US" sz="1800" dirty="0"/>
              <a:t>Deliverable 4.2 - </a:t>
            </a:r>
            <a:r>
              <a:rPr lang="en-US" sz="1800" b="1" dirty="0"/>
              <a:t>Overview of energy efficiency sludge dewatering</a:t>
            </a:r>
          </a:p>
          <a:p>
            <a:pPr marL="0" lvl="0" indent="0">
              <a:buNone/>
            </a:pPr>
            <a:endParaRPr lang="da-DK" sz="1800" dirty="0"/>
          </a:p>
          <a:p>
            <a:pPr lvl="0"/>
            <a:r>
              <a:rPr lang="en-US" sz="1800" dirty="0"/>
              <a:t>Deliverable 5.1 - </a:t>
            </a:r>
            <a:r>
              <a:rPr lang="en-US" sz="1800" b="1" dirty="0"/>
              <a:t>Guidelines for efficient composting </a:t>
            </a:r>
          </a:p>
          <a:p>
            <a:pPr lvl="0"/>
            <a:endParaRPr lang="da-DK" sz="1800" dirty="0"/>
          </a:p>
          <a:p>
            <a:pPr lvl="0"/>
            <a:r>
              <a:rPr lang="en-US" sz="1800" dirty="0"/>
              <a:t>Deliverable 5.2 - </a:t>
            </a:r>
            <a:r>
              <a:rPr lang="en-US" sz="1800" b="1" dirty="0"/>
              <a:t>Technical recommendations for waste air handling and 				    deodorization</a:t>
            </a:r>
            <a:endParaRPr lang="da-DK" sz="1800" b="1" dirty="0"/>
          </a:p>
        </p:txBody>
      </p:sp>
      <p:pic>
        <p:nvPicPr>
          <p:cNvPr id="6" name="Billede 5" descr="Et billede, der indeholder tekst, kort&#10;&#10;Automatisk genereret beskrivelse">
            <a:extLst>
              <a:ext uri="{FF2B5EF4-FFF2-40B4-BE49-F238E27FC236}">
                <a16:creationId xmlns:a16="http://schemas.microsoft.com/office/drawing/2014/main" id="{A31473B3-9156-4732-A34E-A4DCFB931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5739" y="5943601"/>
            <a:ext cx="2621061" cy="80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3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STEP-</a:t>
            </a:r>
            <a:r>
              <a:rPr lang="da-DK" dirty="0" err="1"/>
              <a:t>project</a:t>
            </a:r>
            <a:r>
              <a:rPr lang="da-DK" dirty="0"/>
              <a:t> </a:t>
            </a:r>
            <a:r>
              <a:rPr lang="da-DK" dirty="0" err="1"/>
              <a:t>work</a:t>
            </a:r>
            <a:r>
              <a:rPr lang="da-DK" dirty="0"/>
              <a:t> in </a:t>
            </a:r>
            <a:r>
              <a:rPr lang="da-DK" dirty="0" err="1"/>
              <a:t>progress</a:t>
            </a:r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445E6BE4-4523-4F9D-9905-7DFC7B3FF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85" y="1444651"/>
            <a:ext cx="8326315" cy="580049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6200" dirty="0"/>
              <a:t>Deliverable 3.1 - </a:t>
            </a:r>
            <a:r>
              <a:rPr lang="en-US" sz="6200" b="1" dirty="0"/>
              <a:t>Waste water quality and its influence on sludge quality </a:t>
            </a:r>
          </a:p>
          <a:p>
            <a:pPr lvl="0"/>
            <a:endParaRPr lang="en-US" sz="6200" b="1" dirty="0"/>
          </a:p>
          <a:p>
            <a:pPr lvl="0"/>
            <a:endParaRPr lang="en-US" sz="1800" b="1" dirty="0"/>
          </a:p>
          <a:p>
            <a:pPr lvl="0"/>
            <a:endParaRPr lang="en-US" sz="1800" b="1" dirty="0"/>
          </a:p>
          <a:p>
            <a:pPr marL="0" lvl="0" indent="0">
              <a:buNone/>
            </a:pPr>
            <a:r>
              <a:rPr lang="en-US" sz="1800" dirty="0"/>
              <a:t> </a:t>
            </a:r>
            <a:endParaRPr lang="da-DK" sz="1800" dirty="0"/>
          </a:p>
        </p:txBody>
      </p:sp>
      <p:pic>
        <p:nvPicPr>
          <p:cNvPr id="6" name="Billede 5" descr="Et billede, der indeholder tekst, kort&#10;&#10;Automatisk genereret beskrivelse">
            <a:extLst>
              <a:ext uri="{FF2B5EF4-FFF2-40B4-BE49-F238E27FC236}">
                <a16:creationId xmlns:a16="http://schemas.microsoft.com/office/drawing/2014/main" id="{A31473B3-9156-4732-A34E-A4DCFB931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5739" y="5943601"/>
            <a:ext cx="2621061" cy="808686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2C35F827-BC77-4AFA-8A26-986C2911C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683" y="1894654"/>
            <a:ext cx="3190476" cy="2409524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016FB3D9-8717-4CA2-8385-43AECCF9C73C}"/>
              </a:ext>
            </a:extLst>
          </p:cNvPr>
          <p:cNvSpPr/>
          <p:nvPr/>
        </p:nvSpPr>
        <p:spPr>
          <a:xfrm>
            <a:off x="2371167" y="4384848"/>
            <a:ext cx="3225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STEP project Mobile sampler</a:t>
            </a:r>
            <a:endParaRPr lang="da-DK" sz="2000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C0C8AD75-2CAA-4939-8F9E-D29BC9DE0A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5387" y="1894654"/>
            <a:ext cx="3242444" cy="2409523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86DE8F35-70E8-42F9-8871-8B641DADB45D}"/>
              </a:ext>
            </a:extLst>
          </p:cNvPr>
          <p:cNvSpPr/>
          <p:nvPr/>
        </p:nvSpPr>
        <p:spPr>
          <a:xfrm>
            <a:off x="733778" y="4754180"/>
            <a:ext cx="78006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mobile sampler has all the necessary equipment for collecting and temporary storing (in fridges) samples. It is possible to collect 14 samples at once.</a:t>
            </a:r>
          </a:p>
          <a:p>
            <a:endParaRPr lang="en-US" dirty="0"/>
          </a:p>
          <a:p>
            <a:r>
              <a:rPr lang="en-US" dirty="0"/>
              <a:t>Investigation of flow and waste water quality: Sources of </a:t>
            </a:r>
            <a:r>
              <a:rPr lang="en-US" dirty="0" err="1"/>
              <a:t>heawy</a:t>
            </a:r>
            <a:r>
              <a:rPr lang="en-US" dirty="0"/>
              <a:t> metals and excess water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2504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STEP-</a:t>
            </a:r>
            <a:r>
              <a:rPr lang="da-DK" dirty="0" err="1"/>
              <a:t>project</a:t>
            </a:r>
            <a:r>
              <a:rPr lang="da-DK" dirty="0"/>
              <a:t> </a:t>
            </a:r>
            <a:r>
              <a:rPr lang="da-DK" dirty="0" err="1"/>
              <a:t>work</a:t>
            </a:r>
            <a:r>
              <a:rPr lang="da-DK" dirty="0"/>
              <a:t> in </a:t>
            </a:r>
            <a:r>
              <a:rPr lang="da-DK" dirty="0" err="1"/>
              <a:t>progress</a:t>
            </a:r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445E6BE4-4523-4F9D-9905-7DFC7B3FF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85" y="1353458"/>
            <a:ext cx="8326315" cy="580049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6200" dirty="0"/>
              <a:t>Deliverable 3.1 - </a:t>
            </a:r>
            <a:r>
              <a:rPr lang="en-US" sz="6200" b="1" dirty="0"/>
              <a:t>Waste water quality and its influence on sludge quality </a:t>
            </a:r>
          </a:p>
          <a:p>
            <a:pPr lvl="0"/>
            <a:endParaRPr lang="en-US" sz="6200" b="1" dirty="0"/>
          </a:p>
          <a:p>
            <a:pPr lvl="0"/>
            <a:endParaRPr lang="en-US" sz="1800" b="1" dirty="0"/>
          </a:p>
          <a:p>
            <a:pPr lvl="0"/>
            <a:endParaRPr lang="en-US" sz="1800" b="1" dirty="0"/>
          </a:p>
          <a:p>
            <a:pPr marL="0" lvl="0" indent="0">
              <a:buNone/>
            </a:pPr>
            <a:r>
              <a:rPr lang="en-US" sz="1800" dirty="0"/>
              <a:t> </a:t>
            </a:r>
            <a:endParaRPr lang="da-DK" sz="1800" dirty="0"/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3DAA9320-977C-4594-BD7A-1C5DE316C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72" y="1759509"/>
            <a:ext cx="7490450" cy="3376310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5F8B508E-AF6E-42C9-A3E7-7209A49E76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571" y="5222631"/>
            <a:ext cx="7262447" cy="916186"/>
          </a:xfrm>
          <a:prstGeom prst="rect">
            <a:avLst/>
          </a:prstGeom>
        </p:spPr>
      </p:pic>
      <p:pic>
        <p:nvPicPr>
          <p:cNvPr id="6" name="Billede 5" descr="Et billede, der indeholder tekst, kort&#10;&#10;Automatisk genereret beskrivelse">
            <a:extLst>
              <a:ext uri="{FF2B5EF4-FFF2-40B4-BE49-F238E27FC236}">
                <a16:creationId xmlns:a16="http://schemas.microsoft.com/office/drawing/2014/main" id="{A31473B3-9156-4732-A34E-A4DCFB931D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5739" y="5943601"/>
            <a:ext cx="2621061" cy="80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553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STEP-</a:t>
            </a:r>
            <a:r>
              <a:rPr lang="da-DK" dirty="0" err="1"/>
              <a:t>project</a:t>
            </a:r>
            <a:r>
              <a:rPr lang="da-DK" dirty="0"/>
              <a:t> </a:t>
            </a:r>
            <a:r>
              <a:rPr lang="da-DK" dirty="0" err="1"/>
              <a:t>work</a:t>
            </a:r>
            <a:r>
              <a:rPr lang="da-DK" dirty="0"/>
              <a:t> in </a:t>
            </a:r>
            <a:r>
              <a:rPr lang="da-DK" dirty="0" err="1"/>
              <a:t>progress</a:t>
            </a:r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445E6BE4-4523-4F9D-9905-7DFC7B3FF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085" y="927700"/>
            <a:ext cx="8326315" cy="80868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800" dirty="0"/>
              <a:t> </a:t>
            </a:r>
            <a:endParaRPr lang="da-DK" sz="1800" dirty="0"/>
          </a:p>
          <a:p>
            <a:pPr lvl="0"/>
            <a:r>
              <a:rPr lang="en-US" sz="1800" dirty="0"/>
              <a:t>Deliverable 3.2 </a:t>
            </a:r>
            <a:r>
              <a:rPr lang="en-US" sz="1800" b="1" dirty="0"/>
              <a:t>- National sludge handling rules comparison</a:t>
            </a:r>
            <a:r>
              <a:rPr lang="en-US" sz="1800" dirty="0"/>
              <a:t> </a:t>
            </a:r>
          </a:p>
          <a:p>
            <a:pPr lvl="0"/>
            <a:endParaRPr lang="da-DK" sz="1800" dirty="0"/>
          </a:p>
          <a:p>
            <a:pPr marL="0" lvl="0" indent="0">
              <a:buNone/>
            </a:pPr>
            <a:endParaRPr lang="da-DK" sz="1800" dirty="0"/>
          </a:p>
        </p:txBody>
      </p:sp>
      <p:pic>
        <p:nvPicPr>
          <p:cNvPr id="6" name="Billede 5" descr="Et billede, der indeholder tekst, kort&#10;&#10;Automatisk genereret beskrivelse">
            <a:extLst>
              <a:ext uri="{FF2B5EF4-FFF2-40B4-BE49-F238E27FC236}">
                <a16:creationId xmlns:a16="http://schemas.microsoft.com/office/drawing/2014/main" id="{A31473B3-9156-4732-A34E-A4DCFB931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5739" y="5943601"/>
            <a:ext cx="2621061" cy="808686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31935F7D-FC12-4FEF-8574-A9C1DE01D40A}"/>
              </a:ext>
            </a:extLst>
          </p:cNvPr>
          <p:cNvSpPr/>
          <p:nvPr/>
        </p:nvSpPr>
        <p:spPr>
          <a:xfrm>
            <a:off x="101600" y="1736386"/>
            <a:ext cx="90742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   </a:t>
            </a:r>
            <a:r>
              <a:rPr lang="en-US" sz="2400" dirty="0">
                <a:solidFill>
                  <a:schemeClr val="accent1"/>
                </a:solidFill>
              </a:rPr>
              <a:t>preliminary conclusion and recommendations</a:t>
            </a:r>
            <a:endParaRPr lang="en-US" dirty="0">
              <a:solidFill>
                <a:schemeClr val="accent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400" dirty="0"/>
              <a:t>Accumulated scientific evidence points to, that there are no adverse effects of using sludge from WWTP’s in agriculture</a:t>
            </a:r>
          </a:p>
          <a:p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The barriers to the use of sludge from WWTP’s as fertilizer in agriculture is mainly </a:t>
            </a:r>
            <a:r>
              <a:rPr lang="en-US" sz="2400" dirty="0" err="1"/>
              <a:t>psykological</a:t>
            </a:r>
            <a:endParaRPr lang="en-US" sz="2400" dirty="0"/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Extremely strict National Limit Values can be a barriers (</a:t>
            </a:r>
            <a:r>
              <a:rPr lang="en-US" sz="2400" dirty="0" err="1"/>
              <a:t>eg.</a:t>
            </a:r>
            <a:r>
              <a:rPr lang="en-US" sz="2400" dirty="0"/>
              <a:t> Copper in Sweden)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Use of heavy metals and chemicals in different products should be further restricted (</a:t>
            </a:r>
            <a:r>
              <a:rPr lang="en-US" sz="2400" dirty="0" err="1"/>
              <a:t>eg.</a:t>
            </a:r>
            <a:r>
              <a:rPr lang="en-US" sz="2400" dirty="0"/>
              <a:t> Cadmium in paints)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4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STEP-</a:t>
            </a:r>
            <a:r>
              <a:rPr lang="da-DK" dirty="0" err="1"/>
              <a:t>project</a:t>
            </a:r>
            <a:r>
              <a:rPr lang="da-DK" dirty="0"/>
              <a:t> – common </a:t>
            </a:r>
            <a:r>
              <a:rPr lang="da-DK" dirty="0" err="1"/>
              <a:t>goal</a:t>
            </a:r>
            <a:r>
              <a:rPr lang="da-DK" dirty="0"/>
              <a:t> 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445E6BE4-4523-4F9D-9905-7DFC7B3FF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423" y="1182677"/>
            <a:ext cx="8326315" cy="80868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800" dirty="0"/>
              <a:t> </a:t>
            </a:r>
            <a:endParaRPr lang="da-DK" sz="1800" dirty="0"/>
          </a:p>
          <a:p>
            <a:pPr marL="0" lvl="0" indent="0">
              <a:buNone/>
            </a:pPr>
            <a:r>
              <a:rPr lang="en-US" sz="1800" dirty="0"/>
              <a:t> </a:t>
            </a:r>
          </a:p>
          <a:p>
            <a:pPr lvl="0"/>
            <a:endParaRPr lang="da-DK" sz="1800" dirty="0"/>
          </a:p>
          <a:p>
            <a:pPr marL="0" lvl="0" indent="0">
              <a:buNone/>
            </a:pPr>
            <a:endParaRPr lang="da-DK" sz="1800" dirty="0"/>
          </a:p>
        </p:txBody>
      </p:sp>
      <p:pic>
        <p:nvPicPr>
          <p:cNvPr id="6" name="Billede 5" descr="Et billede, der indeholder tekst, kort&#10;&#10;Automatisk genereret beskrivelse">
            <a:extLst>
              <a:ext uri="{FF2B5EF4-FFF2-40B4-BE49-F238E27FC236}">
                <a16:creationId xmlns:a16="http://schemas.microsoft.com/office/drawing/2014/main" id="{A31473B3-9156-4732-A34E-A4DCFB931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739" y="5943601"/>
            <a:ext cx="2621061" cy="808686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69D3B724-82AD-4DED-ACDB-812E936F9554}"/>
              </a:ext>
            </a:extLst>
          </p:cNvPr>
          <p:cNvSpPr/>
          <p:nvPr/>
        </p:nvSpPr>
        <p:spPr>
          <a:xfrm>
            <a:off x="248355" y="1220461"/>
            <a:ext cx="8894057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Our common view on sludge from WWTPs, based on an ecological approach:</a:t>
            </a:r>
          </a:p>
          <a:p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400" dirty="0">
                <a:highlight>
                  <a:srgbClr val="FFFF00"/>
                </a:highlight>
              </a:rPr>
              <a:t>As much as possible of the nutrients in the treated waste water should be collected in the sludge </a:t>
            </a:r>
            <a:r>
              <a:rPr lang="en-US" sz="2400" dirty="0"/>
              <a:t>/ as little as possible of nutrients, organic matter, and chemical in the waste water should pass onto the recipients.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Sludge is a valuable biomass and, if possible, </a:t>
            </a:r>
            <a:r>
              <a:rPr lang="en-US" sz="2400" dirty="0">
                <a:highlight>
                  <a:srgbClr val="FFFF00"/>
                </a:highlight>
              </a:rPr>
              <a:t>should be used as fertilizer in agriculture, so the valuable nutrients are recycled, and the carbon in the sludge is build into the soil</a:t>
            </a:r>
            <a:r>
              <a:rPr lang="en-US" sz="2400" dirty="0"/>
              <a:t>, instead of quickly released as CO2.</a:t>
            </a:r>
          </a:p>
          <a:p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Sludge, if possible, should be </a:t>
            </a:r>
            <a:r>
              <a:rPr lang="en-US" sz="2400" dirty="0">
                <a:highlight>
                  <a:srgbClr val="FFFF00"/>
                </a:highlight>
              </a:rPr>
              <a:t>digested to produce biogas / energy, thus replacing fossil fuels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23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1409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833909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9327</TotalTime>
  <Words>370</Words>
  <Application>Microsoft Office PowerPoint</Application>
  <PresentationFormat>Skærmshow (4:3)</PresentationFormat>
  <Paragraphs>73</Paragraphs>
  <Slides>20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Kontortema</vt:lpstr>
      <vt:lpstr>STEP-project presentation for ERB- watercore group 14.05.2019 In Kalmar  by Torben Jørgensen BEOF</vt:lpstr>
      <vt:lpstr>STEP-project focus</vt:lpstr>
      <vt:lpstr>STEP-project deliverables</vt:lpstr>
      <vt:lpstr>STEP-project work in progress</vt:lpstr>
      <vt:lpstr>STEP-project work in progress</vt:lpstr>
      <vt:lpstr>STEP-project work in progress</vt:lpstr>
      <vt:lpstr>STEP-project – common goal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NetworkCommunication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Mingo Schmøde</dc:creator>
  <cp:lastModifiedBy>Torben Jørgensen</cp:lastModifiedBy>
  <cp:revision>201</cp:revision>
  <dcterms:created xsi:type="dcterms:W3CDTF">2016-12-08T07:34:44Z</dcterms:created>
  <dcterms:modified xsi:type="dcterms:W3CDTF">2019-05-14T05:27:04Z</dcterms:modified>
</cp:coreProperties>
</file>